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20" r:id="rId16"/>
    <p:sldId id="414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F9B"/>
    <a:srgbClr val="7D99D9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20/10/2024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20/10/2024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696322-DFE4-496F-8DF8-3415FACC5B09}" type="slidenum">
              <a:rPr lang="it-IT" altLang="it-IT" smtClean="0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69B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1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D2A314-8916-BA07-A9ED-B76E11534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20/10/2024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664" y="725396"/>
            <a:ext cx="5710806" cy="3227514"/>
          </a:xfrm>
        </p:spPr>
        <p:txBody>
          <a:bodyPr>
            <a:normAutofit/>
          </a:bodyPr>
          <a:lstStyle/>
          <a:p>
            <a:r>
              <a:rPr lang="it-IT" dirty="0"/>
              <a:t>Il by pass gastrico funzionale sec. </a:t>
            </a:r>
            <a:br>
              <a:rPr lang="it-IT" dirty="0"/>
            </a:br>
            <a:r>
              <a:rPr lang="it-IT" dirty="0"/>
              <a:t>Lesti - Zappa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434" y="4474943"/>
            <a:ext cx="6035206" cy="1841967"/>
          </a:xfrm>
        </p:spPr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“Tecnica chirurgica e risultati”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Ezio </a:t>
            </a:r>
            <a:r>
              <a:rPr lang="it-IT" sz="2800" b="1" dirty="0" err="1">
                <a:solidFill>
                  <a:srgbClr val="FFC000"/>
                </a:solidFill>
              </a:rPr>
              <a:t>LattuadA</a:t>
            </a:r>
            <a:endParaRPr lang="it-IT" sz="2800" b="1" dirty="0">
              <a:solidFill>
                <a:srgbClr val="FFC000"/>
              </a:solidFill>
            </a:endParaRPr>
          </a:p>
          <a:p>
            <a:r>
              <a:rPr lang="it-IT" sz="2800" b="1" dirty="0">
                <a:solidFill>
                  <a:srgbClr val="FFC000"/>
                </a:solidFill>
              </a:rPr>
              <a:t>Humanitas – S. Pio X - Milano</a:t>
            </a:r>
          </a:p>
          <a:p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000" dirty="0"/>
              <a:t>Bypass gastrico funzionale con </a:t>
            </a:r>
            <a:r>
              <a:rPr lang="it-IT" sz="2000" dirty="0" err="1"/>
              <a:t>fundectomia</a:t>
            </a:r>
            <a:endParaRPr lang="it-IT" sz="2000" dirty="0"/>
          </a:p>
        </p:txBody>
      </p:sp>
      <p:graphicFrame>
        <p:nvGraphicFramePr>
          <p:cNvPr id="14339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45891"/>
              </p:ext>
            </p:extLst>
          </p:nvPr>
        </p:nvGraphicFramePr>
        <p:xfrm>
          <a:off x="2525044" y="1839060"/>
          <a:ext cx="3671887" cy="47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41378" imgH="6415677" progId="Acrobat.Document.DC">
                  <p:embed/>
                </p:oleObj>
              </mc:Choice>
              <mc:Fallback>
                <p:oleObj name="Acrobat Document" r:id="rId2" imgW="4541378" imgH="6415677" progId="Acrobat.Document.DC">
                  <p:embed/>
                  <p:pic>
                    <p:nvPicPr>
                      <p:cNvPr id="14339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044" y="1839060"/>
                        <a:ext cx="3671887" cy="473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1" y="4016376"/>
            <a:ext cx="2690813" cy="2308225"/>
          </a:xfrm>
        </p:spPr>
      </p:pic>
    </p:spTree>
    <p:extLst>
      <p:ext uri="{BB962C8B-B14F-4D97-AF65-F5344CB8AC3E}">
        <p14:creationId xmlns:p14="http://schemas.microsoft.com/office/powerpoint/2010/main" val="16316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00050"/>
            <a:ext cx="7769225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27350" y="3716339"/>
            <a:ext cx="6313488" cy="30257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Char char="-"/>
              <a:defRPr/>
            </a:pPr>
            <a:r>
              <a:rPr lang="it-IT" altLang="it-IT" dirty="0"/>
              <a:t>653 pz. operati con follow-up a 5 anni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/>
              <a:t>Intervento chirurgico primario per obesità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 err="1"/>
              <a:t>Fundectomia</a:t>
            </a:r>
            <a:r>
              <a:rPr lang="it-IT" altLang="it-IT" dirty="0"/>
              <a:t> (</a:t>
            </a:r>
            <a:r>
              <a:rPr lang="it-IT" altLang="it-IT" dirty="0" err="1"/>
              <a:t>Grelina</a:t>
            </a:r>
            <a:r>
              <a:rPr lang="it-IT" altLang="it-IT" dirty="0"/>
              <a:t>)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/>
              <a:t>Utilizzo di sonda </a:t>
            </a:r>
            <a:r>
              <a:rPr lang="it-IT" altLang="it-IT" dirty="0" err="1"/>
              <a:t>endoluminale</a:t>
            </a:r>
            <a:r>
              <a:rPr lang="it-IT" altLang="it-IT" dirty="0"/>
              <a:t> da 32 </a:t>
            </a:r>
            <a:r>
              <a:rPr lang="it-IT" altLang="it-IT" dirty="0" err="1"/>
              <a:t>Fr</a:t>
            </a:r>
            <a:r>
              <a:rPr lang="it-IT" altLang="it-IT" dirty="0"/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/>
              <a:t>Benderella in </a:t>
            </a:r>
            <a:r>
              <a:rPr lang="it-IT" altLang="it-IT" dirty="0" err="1"/>
              <a:t>ePTFE</a:t>
            </a:r>
            <a:r>
              <a:rPr lang="it-IT" altLang="it-IT" dirty="0"/>
              <a:t> (Politetrafluoroetilene)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 err="1"/>
              <a:t>Suturatrici</a:t>
            </a:r>
            <a:r>
              <a:rPr lang="it-IT" altLang="it-IT" dirty="0"/>
              <a:t> lineari</a:t>
            </a:r>
          </a:p>
          <a:p>
            <a:pPr eaLnBrk="1" hangingPunct="1">
              <a:buFontTx/>
              <a:buChar char="-"/>
              <a:defRPr/>
            </a:pPr>
            <a:r>
              <a:rPr lang="it-IT" altLang="it-IT" dirty="0"/>
              <a:t>Tecnica Double </a:t>
            </a:r>
            <a:r>
              <a:rPr lang="it-IT" altLang="it-IT" dirty="0" err="1"/>
              <a:t>loop</a:t>
            </a:r>
            <a:endParaRPr lang="it-IT" altLang="it-IT" dirty="0"/>
          </a:p>
          <a:p>
            <a:pPr eaLnBrk="1" hangingPunct="1">
              <a:buFontTx/>
              <a:buChar char="-"/>
              <a:defRPr/>
            </a:pPr>
            <a:r>
              <a:rPr lang="it-IT" altLang="it-IT" dirty="0"/>
              <a:t>Bassa incidenza di complicanze</a:t>
            </a:r>
          </a:p>
          <a:p>
            <a:pPr eaLnBrk="1" hangingPunct="1">
              <a:buFontTx/>
              <a:buChar char="-"/>
              <a:defRPr/>
            </a:pPr>
            <a:endParaRPr lang="it-IT" altLang="it-IT" dirty="0"/>
          </a:p>
          <a:p>
            <a:pPr marL="285750" indent="-285750">
              <a:buFontTx/>
              <a:buChar char="-"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40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000" u="sng" dirty="0"/>
              <a:t>Bypass gastrico funzionale con </a:t>
            </a:r>
            <a:r>
              <a:rPr lang="it-IT" sz="2000" u="sng" dirty="0" err="1"/>
              <a:t>fundectomia</a:t>
            </a:r>
            <a:br>
              <a:rPr lang="it-IT" sz="2000" u="sng" dirty="0"/>
            </a:br>
            <a:r>
              <a:rPr lang="it-IT" sz="2000" u="sng" dirty="0"/>
              <a:t>Risultati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37619"/>
              </p:ext>
            </p:extLst>
          </p:nvPr>
        </p:nvGraphicFramePr>
        <p:xfrm>
          <a:off x="2315580" y="1610053"/>
          <a:ext cx="7560840" cy="2423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Variabili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 err="1">
                          <a:latin typeface="+mj-lt"/>
                        </a:rPr>
                        <a:t>Preop</a:t>
                      </a:r>
                      <a:r>
                        <a:rPr lang="it-IT" altLang="it-IT" sz="1800" b="1" dirty="0">
                          <a:latin typeface="+mj-lt"/>
                        </a:rPr>
                        <a:t>.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1y (653)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2y (520)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3y (371)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5y (229)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Peso (kg)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133,4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83,2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81,3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81,7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dirty="0">
                          <a:latin typeface="+mj-lt"/>
                        </a:rPr>
                        <a:t>83,7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BMI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48,2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29,8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28,2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30,5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dirty="0">
                          <a:latin typeface="+mj-lt"/>
                        </a:rPr>
                        <a:t>31,2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32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dirty="0">
                          <a:latin typeface="+mj-lt"/>
                        </a:rPr>
                        <a:t>%EWL</a:t>
                      </a:r>
                      <a:endParaRPr lang="it-IT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74,2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77,2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76,4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dirty="0">
                          <a:latin typeface="+mj-lt"/>
                        </a:rPr>
                        <a:t>74,8</a:t>
                      </a:r>
                      <a:endParaRPr lang="it-IT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95433"/>
              </p:ext>
            </p:extLst>
          </p:nvPr>
        </p:nvGraphicFramePr>
        <p:xfrm>
          <a:off x="2315580" y="4346357"/>
          <a:ext cx="756084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Co-morbilità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Risoluzione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Miglioramento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Invariata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Ipertensione art. (%)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67,4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26,1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Dislipidemia (%)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75,3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MRGE (%)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84,8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Diabete (%)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68,5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OSAS (%)</a:t>
                      </a:r>
                      <a:endParaRPr lang="it-IT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60,5</a:t>
                      </a:r>
                      <a:endParaRPr lang="it-IT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1638300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Decubito </a:t>
            </a:r>
            <a:r>
              <a:rPr lang="it-IT" sz="2400" dirty="0" err="1"/>
              <a:t>endoluminale</a:t>
            </a:r>
            <a:r>
              <a:rPr lang="it-IT" sz="2400" dirty="0"/>
              <a:t> della benderella</a:t>
            </a:r>
            <a:br>
              <a:rPr lang="it-IT" sz="2400" dirty="0"/>
            </a:br>
            <a:r>
              <a:rPr lang="it-IT" sz="2400" dirty="0"/>
              <a:t>Rimozione </a:t>
            </a:r>
            <a:r>
              <a:rPr lang="it-IT" sz="2400" dirty="0" err="1"/>
              <a:t>endoscpica</a:t>
            </a:r>
            <a:endParaRPr lang="it-IT" sz="2400" dirty="0"/>
          </a:p>
        </p:txBody>
      </p:sp>
      <p:pic>
        <p:nvPicPr>
          <p:cNvPr id="17411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3263900" y="2204715"/>
            <a:ext cx="5664200" cy="42484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786064" y="301626"/>
            <a:ext cx="6624637" cy="561975"/>
          </a:xfrm>
        </p:spPr>
        <p:txBody>
          <a:bodyPr anchor="t">
            <a:normAutofit/>
          </a:bodyPr>
          <a:lstStyle/>
          <a:p>
            <a:pPr eaLnBrk="1" hangingPunct="1">
              <a:defRPr/>
            </a:pPr>
            <a:r>
              <a:rPr lang="fr-CH" sz="2800"/>
              <a:t>SURGICAL    OPTIONS</a:t>
            </a:r>
            <a:endParaRPr lang="en-US" sz="2800"/>
          </a:p>
        </p:txBody>
      </p:sp>
      <p:pic>
        <p:nvPicPr>
          <p:cNvPr id="5123" name="Picture 12" descr="LAP_SleeveGast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2038" y="1268414"/>
            <a:ext cx="2190750" cy="240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18" descr="gastric-band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268414"/>
            <a:ext cx="19954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2351089" y="765175"/>
            <a:ext cx="16809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Gastric Banding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sp>
        <p:nvSpPr>
          <p:cNvPr id="5126" name="Text Box 23"/>
          <p:cNvSpPr txBox="1">
            <a:spLocks noChangeArrowheads="1"/>
          </p:cNvSpPr>
          <p:nvPr/>
        </p:nvSpPr>
        <p:spPr bwMode="auto">
          <a:xfrm>
            <a:off x="8688388" y="3860800"/>
            <a:ext cx="583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BPD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sp>
        <p:nvSpPr>
          <p:cNvPr id="5127" name="Text Box 24"/>
          <p:cNvSpPr txBox="1">
            <a:spLocks noChangeArrowheads="1"/>
          </p:cNvSpPr>
          <p:nvPr/>
        </p:nvSpPr>
        <p:spPr bwMode="auto">
          <a:xfrm>
            <a:off x="8040688" y="765175"/>
            <a:ext cx="1558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Gastric Bypass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sp>
        <p:nvSpPr>
          <p:cNvPr id="5128" name="Text Box 25"/>
          <p:cNvSpPr txBox="1">
            <a:spLocks noChangeArrowheads="1"/>
          </p:cNvSpPr>
          <p:nvPr/>
        </p:nvSpPr>
        <p:spPr bwMode="auto">
          <a:xfrm>
            <a:off x="4800601" y="836613"/>
            <a:ext cx="2365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Sleeve Gastrectomy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545" y="193675"/>
            <a:ext cx="15001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Check</a:t>
            </a:r>
          </a:p>
        </p:txBody>
      </p:sp>
      <p:pic>
        <p:nvPicPr>
          <p:cNvPr id="5130" name="Picture 15" descr="Risultati immagini per mini gastric by p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292600"/>
            <a:ext cx="1873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ttangolo 14"/>
          <p:cNvSpPr>
            <a:spLocks noChangeArrowheads="1"/>
          </p:cNvSpPr>
          <p:nvPr/>
        </p:nvSpPr>
        <p:spPr bwMode="auto">
          <a:xfrm>
            <a:off x="5016500" y="3860800"/>
            <a:ext cx="210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Mini Gastric Bypass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pic>
        <p:nvPicPr>
          <p:cNvPr id="5132" name="Picture 17" descr="Risultati immagini per gastric byp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231900"/>
            <a:ext cx="20891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9" descr="Risultati immagini per diversione bilio pancrea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292601"/>
            <a:ext cx="19621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ttangolo 18"/>
          <p:cNvSpPr>
            <a:spLocks noChangeArrowheads="1"/>
          </p:cNvSpPr>
          <p:nvPr/>
        </p:nvSpPr>
        <p:spPr bwMode="auto">
          <a:xfrm>
            <a:off x="2279650" y="38608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it-IT" sz="1800" b="1">
                <a:latin typeface="Calibri" panose="020F0502020204030204" pitchFamily="34" charset="0"/>
              </a:rPr>
              <a:t>BPD con DS </a:t>
            </a:r>
            <a:endParaRPr lang="en-US" altLang="it-IT" sz="1800" b="1">
              <a:latin typeface="Calibri" panose="020F0502020204030204" pitchFamily="34" charset="0"/>
            </a:endParaRPr>
          </a:p>
        </p:txBody>
      </p:sp>
      <p:pic>
        <p:nvPicPr>
          <p:cNvPr id="5135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4292600"/>
            <a:ext cx="15462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7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1422400"/>
          </a:xfrm>
        </p:spPr>
        <p:txBody>
          <a:bodyPr/>
          <a:lstStyle/>
          <a:p>
            <a:pPr>
              <a:defRPr/>
            </a:pPr>
            <a:r>
              <a:rPr lang="it-IT" sz="2800" dirty="0"/>
              <a:t>Bypass gastrico</a:t>
            </a:r>
            <a:br>
              <a:rPr lang="it-IT" sz="2800" dirty="0"/>
            </a:br>
            <a:r>
              <a:rPr lang="it-IT" sz="2800" dirty="0"/>
              <a:t>Restrittivo/malassorbitivo</a:t>
            </a:r>
          </a:p>
        </p:txBody>
      </p:sp>
      <p:pic>
        <p:nvPicPr>
          <p:cNvPr id="7171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0" t="56818" r="13628" b="3409"/>
          <a:stretch>
            <a:fillRect/>
          </a:stretch>
        </p:blipFill>
        <p:spPr>
          <a:xfrm>
            <a:off x="2424114" y="1724025"/>
            <a:ext cx="3025775" cy="384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CasellaDiTesto 6"/>
          <p:cNvSpPr txBox="1">
            <a:spLocks noChangeArrowheads="1"/>
          </p:cNvSpPr>
          <p:nvPr/>
        </p:nvSpPr>
        <p:spPr bwMode="auto">
          <a:xfrm>
            <a:off x="6311901" y="2492375"/>
            <a:ext cx="31797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Bypass gastrico  tradizionale, le criticità: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 err="1">
                <a:latin typeface="Tahoma" panose="020B0604030504040204" pitchFamily="34" charset="0"/>
              </a:rPr>
              <a:t>Remnant</a:t>
            </a:r>
            <a:r>
              <a:rPr lang="it-IT" altLang="it-IT" sz="1800" dirty="0">
                <a:latin typeface="Tahoma" panose="020B0604030504040204" pitchFamily="34" charset="0"/>
              </a:rPr>
              <a:t> gastrico non esplorabile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Duodeno e vie biliari non raggiungibili facilmente</a:t>
            </a:r>
          </a:p>
        </p:txBody>
      </p:sp>
    </p:spTree>
    <p:extLst>
      <p:ext uri="{BB962C8B-B14F-4D97-AF65-F5344CB8AC3E}">
        <p14:creationId xmlns:p14="http://schemas.microsoft.com/office/powerpoint/2010/main" val="207423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32400" y="277813"/>
            <a:ext cx="4978400" cy="1422400"/>
          </a:xfrm>
        </p:spPr>
        <p:txBody>
          <a:bodyPr/>
          <a:lstStyle/>
          <a:p>
            <a:pPr>
              <a:defRPr/>
            </a:pPr>
            <a:r>
              <a:rPr lang="it-IT" sz="2800" dirty="0"/>
              <a:t>Bypass gastrico</a:t>
            </a:r>
            <a:br>
              <a:rPr lang="it-IT" sz="2800" dirty="0"/>
            </a:br>
            <a:r>
              <a:rPr lang="it-IT" sz="2800" dirty="0"/>
              <a:t>Restrittivo/malassorbitivo</a:t>
            </a:r>
          </a:p>
        </p:txBody>
      </p:sp>
      <p:pic>
        <p:nvPicPr>
          <p:cNvPr id="8195" name="Picture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0" t="56818" r="13628" b="3409"/>
          <a:stretch>
            <a:fillRect/>
          </a:stretch>
        </p:blipFill>
        <p:spPr>
          <a:xfrm>
            <a:off x="2101851" y="9525"/>
            <a:ext cx="2665413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CasellaDiTesto 6"/>
          <p:cNvSpPr txBox="1">
            <a:spLocks noChangeArrowheads="1"/>
          </p:cNvSpPr>
          <p:nvPr/>
        </p:nvSpPr>
        <p:spPr bwMode="auto">
          <a:xfrm>
            <a:off x="6311901" y="1936750"/>
            <a:ext cx="3179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ð"/>
              <a:defRPr sz="32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 Unicode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Bypass gastrico, le criticità: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it-IT" altLang="it-IT" sz="1800" dirty="0">
              <a:latin typeface="Tahoma" panose="020B060403050404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Anamnesi familiare significativa per patologia maggiore dello stomaco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Giovane età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Storia di patologia peptica 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 err="1">
                <a:latin typeface="Tahoma" panose="020B0604030504040204" pitchFamily="34" charset="0"/>
              </a:rPr>
              <a:t>Gastroduodenopatie</a:t>
            </a:r>
            <a:r>
              <a:rPr lang="it-IT" altLang="it-IT" sz="1800" dirty="0">
                <a:latin typeface="Tahoma" panose="020B0604030504040204" pitchFamily="34" charset="0"/>
              </a:rPr>
              <a:t> croniche HP correlate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Litiasi biliare personale e/o familiare</a:t>
            </a:r>
          </a:p>
          <a:p>
            <a:pPr marL="285750" indent="-285750">
              <a:spcBef>
                <a:spcPct val="0"/>
              </a:spcBef>
              <a:buClrTx/>
              <a:buFontTx/>
              <a:buChar char="-"/>
              <a:defRPr/>
            </a:pPr>
            <a:r>
              <a:rPr lang="it-IT" altLang="it-IT" sz="1800" dirty="0">
                <a:latin typeface="Tahoma" panose="020B0604030504040204" pitchFamily="34" charset="0"/>
              </a:rPr>
              <a:t>Epatopatie croniche</a:t>
            </a:r>
          </a:p>
        </p:txBody>
      </p:sp>
      <p:pic>
        <p:nvPicPr>
          <p:cNvPr id="3" name="Picture 15" descr="Risultati immagini per mini gastric by 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3644900"/>
            <a:ext cx="269875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628776"/>
            <a:ext cx="6115050" cy="4424363"/>
          </a:xfrm>
        </p:spPr>
      </p:pic>
    </p:spTree>
    <p:extLst>
      <p:ext uri="{BB962C8B-B14F-4D97-AF65-F5344CB8AC3E}">
        <p14:creationId xmlns:p14="http://schemas.microsoft.com/office/powerpoint/2010/main" val="356053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800" dirty="0"/>
              <a:t>Varianti gastroplastiche</a:t>
            </a:r>
          </a:p>
        </p:txBody>
      </p:sp>
      <p:pic>
        <p:nvPicPr>
          <p:cNvPr id="10243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700213"/>
            <a:ext cx="7180262" cy="4430712"/>
          </a:xfrm>
        </p:spPr>
      </p:pic>
    </p:spTree>
    <p:extLst>
      <p:ext uri="{BB962C8B-B14F-4D97-AF65-F5344CB8AC3E}">
        <p14:creationId xmlns:p14="http://schemas.microsoft.com/office/powerpoint/2010/main" val="43002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91175" y="1196976"/>
            <a:ext cx="4630738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800" dirty="0"/>
              <a:t>Le problematiche della restrizione gastrica:</a:t>
            </a:r>
            <a:br>
              <a:rPr lang="it-IT" sz="28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11267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1951" y="277813"/>
            <a:ext cx="3552825" cy="2457450"/>
          </a:xfrm>
        </p:spPr>
      </p:pic>
      <p:sp>
        <p:nvSpPr>
          <p:cNvPr id="8" name="Rettangolo 7"/>
          <p:cNvSpPr/>
          <p:nvPr/>
        </p:nvSpPr>
        <p:spPr>
          <a:xfrm>
            <a:off x="2640014" y="3068639"/>
            <a:ext cx="70564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Difficolta di adattamento alle regole alimentari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Utilizzo di alimenti liquido-semiliquidi ipercalorici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Dilatazione della camera gastrica superiore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Recupero ponderale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Complicazioni della tasca gastrica superiore</a:t>
            </a:r>
          </a:p>
          <a:p>
            <a:pPr marL="285750" indent="-285750">
              <a:buFontTx/>
              <a:buChar char="-"/>
              <a:defRPr/>
            </a:pPr>
            <a:r>
              <a:rPr lang="it-IT" altLang="it-IT" dirty="0"/>
              <a:t>Dispepsia e vomito non trattabili conservativamente</a:t>
            </a:r>
          </a:p>
        </p:txBody>
      </p:sp>
    </p:spTree>
    <p:extLst>
      <p:ext uri="{BB962C8B-B14F-4D97-AF65-F5344CB8AC3E}">
        <p14:creationId xmlns:p14="http://schemas.microsoft.com/office/powerpoint/2010/main" val="284142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000" dirty="0"/>
              <a:t>Prime segnalazioni di conversione di </a:t>
            </a:r>
            <a:r>
              <a:rPr lang="it-IT" sz="2000" dirty="0" err="1"/>
              <a:t>gatroplastiche</a:t>
            </a:r>
            <a:r>
              <a:rPr lang="it-IT" sz="2000" dirty="0"/>
              <a:t> non tollerate dai pazienti in bypass gastrico (2007- </a:t>
            </a:r>
            <a:r>
              <a:rPr lang="it-IT" sz="2000" dirty="0" err="1"/>
              <a:t>Amenta</a:t>
            </a:r>
            <a:r>
              <a:rPr lang="it-IT" sz="2000" dirty="0"/>
              <a:t> e </a:t>
            </a:r>
            <a:r>
              <a:rPr lang="it-IT" sz="2000" dirty="0" err="1"/>
              <a:t>Cariani</a:t>
            </a:r>
            <a:r>
              <a:rPr lang="it-IT" sz="2000" dirty="0"/>
              <a:t>)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2" y="1850129"/>
            <a:ext cx="622617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54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000" dirty="0"/>
              <a:t>Bypass gastrico dopo gastroplastica sec. Mac Lean </a:t>
            </a:r>
          </a:p>
        </p:txBody>
      </p:sp>
      <p:pic>
        <p:nvPicPr>
          <p:cNvPr id="13315" name="Picture 4" descr="bypass funziona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363" y="1851871"/>
            <a:ext cx="32512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392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37</TotalTime>
  <Words>312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RetrospectVTI</vt:lpstr>
      <vt:lpstr>Acrobat Document</vt:lpstr>
      <vt:lpstr>Il by pass gastrico funzionale sec.  Lesti - Zappa</vt:lpstr>
      <vt:lpstr>SURGICAL    OPTIONS</vt:lpstr>
      <vt:lpstr>Bypass gastrico Restrittivo/malassorbitivo</vt:lpstr>
      <vt:lpstr>Bypass gastrico Restrittivo/malassorbitivo</vt:lpstr>
      <vt:lpstr>Presentazione standard di PowerPoint</vt:lpstr>
      <vt:lpstr>Varianti gastroplastiche</vt:lpstr>
      <vt:lpstr>   Le problematiche della restrizione gastrica:     </vt:lpstr>
      <vt:lpstr>Prime segnalazioni di conversione di gatroplastiche non tollerate dai pazienti in bypass gastrico (2007- Amenta e Cariani)</vt:lpstr>
      <vt:lpstr>Bypass gastrico dopo gastroplastica sec. Mac Lean </vt:lpstr>
      <vt:lpstr>Bypass gastrico funzionale con fundectomia</vt:lpstr>
      <vt:lpstr>Presentazione standard di PowerPoint</vt:lpstr>
      <vt:lpstr>Bypass gastrico funzionale con fundectomia Risultati</vt:lpstr>
      <vt:lpstr>Decubito endoluminale della benderella Rimozione endoscpica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9</cp:revision>
  <dcterms:created xsi:type="dcterms:W3CDTF">2022-02-27T17:36:31Z</dcterms:created>
  <dcterms:modified xsi:type="dcterms:W3CDTF">2024-10-20T20:19:36Z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